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sldIdLst>
    <p:sldId id="256" r:id="rId2"/>
    <p:sldId id="257" r:id="rId3"/>
    <p:sldId id="262" r:id="rId4"/>
    <p:sldId id="258" r:id="rId5"/>
    <p:sldId id="261" r:id="rId6"/>
    <p:sldId id="259" r:id="rId7"/>
    <p:sldId id="260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65" d="100"/>
          <a:sy n="65" d="100"/>
        </p:scale>
        <p:origin x="92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574EF9-CDA1-18CB-88D8-6D43F6FA48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F92F94-AE78-4D8A-B8A6-2F2056E5E4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0589B6-49DD-A620-038D-C4F7514222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85F8E2-C1CA-440C-A014-6D7CE6FE936B}" type="datetimeFigureOut">
              <a:rPr lang="en-US" smtClean="0"/>
              <a:t>12/05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8BB70B-B6F2-C143-E2C4-0BF469C36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48BE29-3DE5-E57A-E567-EE1EAE7F9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8A348-F0A1-46E4-90E9-D077955CEC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7871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FD621-395B-69B8-A9B4-F479A2F14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C641BB-2751-1D6C-A432-F67C7189A2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98A5EA-E9D4-BF43-6F59-3CB8DD79B4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85F8E2-C1CA-440C-A014-6D7CE6FE936B}" type="datetimeFigureOut">
              <a:rPr lang="en-US" smtClean="0"/>
              <a:t>12/05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D8473A-9AAA-0E64-B0C2-6C10F940EA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4EDF51-A5EC-3C89-31BB-0A7E9F04D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8A348-F0A1-46E4-90E9-D077955CEC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0757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CC0F183-5523-E464-D25F-0D26173F66E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6EFE31-37CD-AEFB-19C3-F64EE25A0B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897FFF-80C2-B1C5-3000-7C867B9E11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85F8E2-C1CA-440C-A014-6D7CE6FE936B}" type="datetimeFigureOut">
              <a:rPr lang="en-US" smtClean="0"/>
              <a:t>12/05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0C321D-90FE-C4D6-729A-5041EEC9AE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6FD5F9-9BDD-AF85-BDD1-C66D2E3B50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8A348-F0A1-46E4-90E9-D077955CEC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6859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83B741-E4DB-8ACD-AABA-69779FA15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475DC2-8B67-3243-71E0-7B038905CB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4BD501-AB92-9EA6-D1B7-6BBF4C5B4F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85F8E2-C1CA-440C-A014-6D7CE6FE936B}" type="datetimeFigureOut">
              <a:rPr lang="en-US" smtClean="0"/>
              <a:t>12/05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EADD84-7F86-7136-5CCD-FCE9FA5343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B5138C-618D-B956-D224-C364C4FD79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8A348-F0A1-46E4-90E9-D077955CEC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6554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E6697-C5F4-3F12-17E3-A8AF601FB0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809C02-464A-774E-9A6F-BA1304273D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CCE4FE-73B6-E851-0AAC-BE112651E5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85F8E2-C1CA-440C-A014-6D7CE6FE936B}" type="datetimeFigureOut">
              <a:rPr lang="en-US" smtClean="0"/>
              <a:t>12/05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9B1DF1-80DC-B687-4113-4CE8EB68BC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AA3D0B-CF77-D3BD-CF85-E6B88BFFBD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8A348-F0A1-46E4-90E9-D077955CEC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6302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3958E-6BA2-A75A-C7A1-5B231BE273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9FFA68-F43C-E233-1994-239ACA6399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CA04D41-1D33-D56B-929D-99FDC59F1F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81367D-2980-38D7-71C3-1A4C33652E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85F8E2-C1CA-440C-A014-6D7CE6FE936B}" type="datetimeFigureOut">
              <a:rPr lang="en-US" smtClean="0"/>
              <a:t>12/05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EEB154-B67E-AD8D-EC52-FBA63B1F60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83B1B3-DB6F-7498-5CD8-1BB1F5492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8A348-F0A1-46E4-90E9-D077955CEC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9278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3819D-4244-6B98-6EAD-5A03631675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F6223E-8F94-380A-0148-E5F2FA6E65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22B01F-6E8E-B540-1873-8382A52A37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3FCB74B-A552-1C8C-7AC2-BC91B423558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52D5071-0AED-A324-3491-CA57C47440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162DE0-D3D7-5322-6E78-B11122657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85F8E2-C1CA-440C-A014-6D7CE6FE936B}" type="datetimeFigureOut">
              <a:rPr lang="en-US" smtClean="0"/>
              <a:t>12/05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CCD067F-9B5D-4940-1C1B-D22AD1DE88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E9FEE6-0C1A-AD7B-C51C-9E98DD092D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8A348-F0A1-46E4-90E9-D077955CEC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8798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33A4F4-DD65-F6FB-5C06-6FA308FF5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35A66A-07C1-BA41-0043-D68AB8B5A9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85F8E2-C1CA-440C-A014-6D7CE6FE936B}" type="datetimeFigureOut">
              <a:rPr lang="en-US" smtClean="0"/>
              <a:t>12/05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7F87D5-E1F7-68C9-FAF6-AB66BA2DF4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B9C73A-C1A5-6D80-4709-88A21FE259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8A348-F0A1-46E4-90E9-D077955CEC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7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505B5C9-D095-CA22-3BC7-0F73F1E45E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85F8E2-C1CA-440C-A014-6D7CE6FE936B}" type="datetimeFigureOut">
              <a:rPr lang="en-US" smtClean="0"/>
              <a:t>12/05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8CDBC2D-8308-D09A-1F32-B33C9293F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A6B330-EE15-DC7C-97D6-828AC6508B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8A348-F0A1-46E4-90E9-D077955CEC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214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A1D953-988A-FEF6-0506-41BCEC5BA7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0284E1-AFFE-31B6-8409-7E8FF45567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93FCE3-F1BF-1FA3-D8A4-7C1A3EC6D7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34DC28-B6E1-AD78-1D44-E30D23D430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85F8E2-C1CA-440C-A014-6D7CE6FE936B}" type="datetimeFigureOut">
              <a:rPr lang="en-US" smtClean="0"/>
              <a:t>12/05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394ABA-8C85-8699-96AE-4F519C55B0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D53C59-87FB-FA53-3241-912B7BD0BD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8A348-F0A1-46E4-90E9-D077955CEC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0578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80B1A1-6126-B614-5E06-E368AD1025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07A59FA-2B80-7D51-767A-AC0823F76E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BCD1CC-FB08-E98C-A720-2A6CE672A9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4AE586-04A3-74B8-68C2-FE5780837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85F8E2-C1CA-440C-A014-6D7CE6FE936B}" type="datetimeFigureOut">
              <a:rPr lang="en-US" smtClean="0"/>
              <a:t>12/05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56515A-B438-A282-DBE9-FF383DAF81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01EECA-7291-E857-2DE0-A1589549D5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8A348-F0A1-46E4-90E9-D077955CEC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7871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657AD98-B436-CF51-C9E2-61BF5BEE75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531B36-B6D7-6A96-C3DE-4096333B97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03D1A0-2A75-FDB6-6F01-29F4A7F7CE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185F8E2-C1CA-440C-A014-6D7CE6FE936B}" type="datetimeFigureOut">
              <a:rPr lang="en-US" smtClean="0"/>
              <a:t>12/05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4E074F-5711-D276-CA3D-6D63102DD0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6059BB-7EDC-B432-4ABB-6F6E483ADD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BB8A348-F0A1-46E4-90E9-D077955CEC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33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83E726F-F6B5-5FAC-B613-4D38EA9B9B93}"/>
              </a:ext>
            </a:extLst>
          </p:cNvPr>
          <p:cNvSpPr txBox="1"/>
          <p:nvPr/>
        </p:nvSpPr>
        <p:spPr>
          <a:xfrm>
            <a:off x="3164092" y="177768"/>
            <a:ext cx="5863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chemeClr val="accent3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Unit 3: Family &amp; Friends – Vocabulary Test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3E64EC-B035-D684-5FCB-DC032BF2DCDF}"/>
              </a:ext>
            </a:extLst>
          </p:cNvPr>
          <p:cNvSpPr txBox="1"/>
          <p:nvPr/>
        </p:nvSpPr>
        <p:spPr>
          <a:xfrm>
            <a:off x="6276959" y="1560475"/>
            <a:ext cx="3046027" cy="37370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2000">
                <a:latin typeface="Source Sans Pro" panose="020B0503030403020204" pitchFamily="34" charset="0"/>
              </a:rPr>
              <a:t>Joel is my grandpa.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2000">
                <a:latin typeface="Source Sans Pro" panose="020B0503030403020204" pitchFamily="34" charset="0"/>
              </a:rPr>
              <a:t>Jonas is my father/dad.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2000">
                <a:latin typeface="Source Sans Pro" panose="020B0503030403020204" pitchFamily="34" charset="0"/>
              </a:rPr>
              <a:t>Susan is my sister.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2000">
                <a:latin typeface="Source Sans Pro" panose="020B0503030403020204" pitchFamily="34" charset="0"/>
              </a:rPr>
              <a:t>Will is my uncle.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2000">
                <a:latin typeface="Source Sans Pro" panose="020B0503030403020204" pitchFamily="34" charset="0"/>
              </a:rPr>
              <a:t>Anne is my grandma.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2000">
                <a:latin typeface="Source Sans Pro" panose="020B0503030403020204" pitchFamily="34" charset="0"/>
              </a:rPr>
              <a:t>Elly is my mother.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2000">
                <a:latin typeface="Source Sans Pro" panose="020B0503030403020204" pitchFamily="34" charset="0"/>
              </a:rPr>
              <a:t>Jessica is my aunt.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2000">
                <a:latin typeface="Source Sans Pro" panose="020B0503030403020204" pitchFamily="34" charset="0"/>
              </a:rPr>
              <a:t>David is my cousin.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A0A990B9-2462-1D32-7FAE-A53E661CD9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4106" y="1018426"/>
            <a:ext cx="5479971" cy="5279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0346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F76DB5-62C7-CE4C-71B2-F056A0A25A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68E1025-F499-A736-4E81-4A001FEC77EC}"/>
              </a:ext>
            </a:extLst>
          </p:cNvPr>
          <p:cNvSpPr txBox="1"/>
          <p:nvPr/>
        </p:nvSpPr>
        <p:spPr>
          <a:xfrm>
            <a:off x="3164092" y="177768"/>
            <a:ext cx="5863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chemeClr val="accent3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Unit 3: Family &amp; Friends – Vocabulary Test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B5011B-5EB4-6DC5-5E12-4EC1DEBE3959}"/>
              </a:ext>
            </a:extLst>
          </p:cNvPr>
          <p:cNvSpPr txBox="1"/>
          <p:nvPr/>
        </p:nvSpPr>
        <p:spPr>
          <a:xfrm>
            <a:off x="6360844" y="1791308"/>
            <a:ext cx="5731056" cy="32753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>
                <a:latin typeface="Source Sans Pro" panose="020B0503030403020204" pitchFamily="34" charset="0"/>
              </a:rPr>
              <a:t>9. Susan is Anne’s ______granddaughter_________.</a:t>
            </a:r>
          </a:p>
          <a:p>
            <a:pPr>
              <a:lnSpc>
                <a:spcPct val="150000"/>
              </a:lnSpc>
            </a:pPr>
            <a:r>
              <a:rPr lang="en-US" sz="2000">
                <a:latin typeface="Source Sans Pro" panose="020B0503030403020204" pitchFamily="34" charset="0"/>
              </a:rPr>
              <a:t>10. Jonas is David’s ______uncle_____.</a:t>
            </a:r>
          </a:p>
          <a:p>
            <a:pPr>
              <a:lnSpc>
                <a:spcPct val="150000"/>
              </a:lnSpc>
            </a:pPr>
            <a:r>
              <a:rPr lang="en-US" sz="2000">
                <a:latin typeface="Source Sans Pro" panose="020B0503030403020204" pitchFamily="34" charset="0"/>
              </a:rPr>
              <a:t>11. Will is Elly’s ______brother_______.</a:t>
            </a:r>
          </a:p>
          <a:p>
            <a:pPr>
              <a:lnSpc>
                <a:spcPct val="150000"/>
              </a:lnSpc>
            </a:pPr>
            <a:r>
              <a:rPr lang="en-US" sz="2000">
                <a:latin typeface="Source Sans Pro" panose="020B0503030403020204" pitchFamily="34" charset="0"/>
              </a:rPr>
              <a:t>12. Jessica is Elly’s ______sister-in-law_______.</a:t>
            </a:r>
          </a:p>
          <a:p>
            <a:pPr>
              <a:lnSpc>
                <a:spcPct val="150000"/>
              </a:lnSpc>
            </a:pPr>
            <a:r>
              <a:rPr lang="en-US" sz="2000">
                <a:latin typeface="Source Sans Pro" panose="020B0503030403020204" pitchFamily="34" charset="0"/>
              </a:rPr>
              <a:t>13. Joel is Jessica’s ______father-in-law_____.</a:t>
            </a:r>
          </a:p>
          <a:p>
            <a:pPr>
              <a:lnSpc>
                <a:spcPct val="150000"/>
              </a:lnSpc>
            </a:pPr>
            <a:r>
              <a:rPr lang="en-US" sz="2000">
                <a:latin typeface="Source Sans Pro" panose="020B0503030403020204" pitchFamily="34" charset="0"/>
              </a:rPr>
              <a:t>14. Susan is Will’s _______niece____.</a:t>
            </a:r>
          </a:p>
          <a:p>
            <a:pPr>
              <a:lnSpc>
                <a:spcPct val="150000"/>
              </a:lnSpc>
            </a:pPr>
            <a:r>
              <a:rPr lang="en-US" sz="2000">
                <a:latin typeface="Source Sans Pro" panose="020B0503030403020204" pitchFamily="34" charset="0"/>
              </a:rPr>
              <a:t>15. David is Jonas’s _____nephew_____.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336CD2F7-BF9F-904C-ED1C-039FA66A36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4106" y="1018426"/>
            <a:ext cx="5479971" cy="5279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9890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067F16-C87E-952B-7D22-6F5F5D69AE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04D7C1B-92E3-E6E5-9F5F-A8EC5E3B542E}"/>
              </a:ext>
            </a:extLst>
          </p:cNvPr>
          <p:cNvSpPr txBox="1"/>
          <p:nvPr/>
        </p:nvSpPr>
        <p:spPr>
          <a:xfrm>
            <a:off x="3164092" y="177768"/>
            <a:ext cx="5863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chemeClr val="accent3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Unit 3: Family &amp; Friends – Vocabulary Test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FE3565-A8D2-A603-E3DD-8C7AC67B76EC}"/>
              </a:ext>
            </a:extLst>
          </p:cNvPr>
          <p:cNvSpPr txBox="1"/>
          <p:nvPr/>
        </p:nvSpPr>
        <p:spPr>
          <a:xfrm>
            <a:off x="6498126" y="1950454"/>
            <a:ext cx="5506769" cy="32753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>
                <a:latin typeface="Source Sans Pro" panose="020B0503030403020204" pitchFamily="34" charset="0"/>
              </a:rPr>
              <a:t>16. I am Elly’s _________son________.</a:t>
            </a:r>
          </a:p>
          <a:p>
            <a:pPr>
              <a:lnSpc>
                <a:spcPct val="150000"/>
              </a:lnSpc>
            </a:pPr>
            <a:r>
              <a:rPr lang="en-US" sz="2000">
                <a:latin typeface="Source Sans Pro" panose="020B0503030403020204" pitchFamily="34" charset="0"/>
              </a:rPr>
              <a:t>17. Joel is Will’s ________father_________.</a:t>
            </a:r>
          </a:p>
          <a:p>
            <a:pPr>
              <a:lnSpc>
                <a:spcPct val="150000"/>
              </a:lnSpc>
            </a:pPr>
            <a:r>
              <a:rPr lang="en-US" sz="2000">
                <a:latin typeface="Source Sans Pro" panose="020B0503030403020204" pitchFamily="34" charset="0"/>
              </a:rPr>
              <a:t>18. I am Anne’s ________grandson______.</a:t>
            </a:r>
          </a:p>
          <a:p>
            <a:pPr>
              <a:lnSpc>
                <a:spcPct val="150000"/>
              </a:lnSpc>
            </a:pPr>
            <a:r>
              <a:rPr lang="en-US" sz="2000">
                <a:latin typeface="Source Sans Pro" panose="020B0503030403020204" pitchFamily="34" charset="0"/>
              </a:rPr>
              <a:t>19. Elly is Jonas’s ________wife_____.</a:t>
            </a:r>
          </a:p>
          <a:p>
            <a:pPr>
              <a:lnSpc>
                <a:spcPct val="150000"/>
              </a:lnSpc>
            </a:pPr>
            <a:r>
              <a:rPr lang="en-US" sz="2000">
                <a:latin typeface="Source Sans Pro" panose="020B0503030403020204" pitchFamily="34" charset="0"/>
              </a:rPr>
              <a:t>20. Jessica and Will are _____spouses_______.</a:t>
            </a:r>
          </a:p>
          <a:p>
            <a:pPr>
              <a:lnSpc>
                <a:spcPct val="150000"/>
              </a:lnSpc>
            </a:pPr>
            <a:r>
              <a:rPr lang="en-US" sz="2000">
                <a:latin typeface="Source Sans Pro" panose="020B0503030403020204" pitchFamily="34" charset="0"/>
              </a:rPr>
              <a:t>21. Elly and Jonas are Susan’s ____parents___.</a:t>
            </a:r>
          </a:p>
          <a:p>
            <a:pPr>
              <a:lnSpc>
                <a:spcPct val="150000"/>
              </a:lnSpc>
            </a:pPr>
            <a:r>
              <a:rPr lang="en-US" sz="2000">
                <a:latin typeface="Source Sans Pro" panose="020B0503030403020204" pitchFamily="34" charset="0"/>
              </a:rPr>
              <a:t>22. Joel and Anne are David’s __grandparents___.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2BC4A0A6-EDD9-496B-7540-B3807C62AE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4106" y="1018426"/>
            <a:ext cx="5479971" cy="5279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5415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AC70E5-E6BD-B232-0382-56B20DF73F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0D5E1E1-96AB-9372-4CB2-2DF45945F1E7}"/>
              </a:ext>
            </a:extLst>
          </p:cNvPr>
          <p:cNvSpPr txBox="1"/>
          <p:nvPr/>
        </p:nvSpPr>
        <p:spPr>
          <a:xfrm>
            <a:off x="3164092" y="177768"/>
            <a:ext cx="5863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chemeClr val="accent3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Unit 3: Family &amp; Friends – Vocabulary Test</a:t>
            </a:r>
          </a:p>
        </p:txBody>
      </p:sp>
      <p:pic>
        <p:nvPicPr>
          <p:cNvPr id="3" name="Picture 2" descr="A group of boys eating ice cream&#10;&#10;AI-generated content may be incorrect.">
            <a:extLst>
              <a:ext uri="{FF2B5EF4-FFF2-40B4-BE49-F238E27FC236}">
                <a16:creationId xmlns:a16="http://schemas.microsoft.com/office/drawing/2014/main" id="{177086C8-F2B4-29D1-4C38-9A7BADF183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312" y="905490"/>
            <a:ext cx="6195880" cy="46469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9A606B2-B35C-5BE0-0276-59A2B2E69445}"/>
              </a:ext>
            </a:extLst>
          </p:cNvPr>
          <p:cNvSpPr txBox="1"/>
          <p:nvPr/>
        </p:nvSpPr>
        <p:spPr>
          <a:xfrm>
            <a:off x="7278189" y="3028890"/>
            <a:ext cx="51619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latin typeface="Source Sans Pro" panose="020B0503030403020204" pitchFamily="34" charset="0"/>
              </a:rPr>
              <a:t>23. We are Pun’s friends/mates/pals/buddies_.</a:t>
            </a:r>
          </a:p>
        </p:txBody>
      </p:sp>
    </p:spTree>
    <p:extLst>
      <p:ext uri="{BB962C8B-B14F-4D97-AF65-F5344CB8AC3E}">
        <p14:creationId xmlns:p14="http://schemas.microsoft.com/office/powerpoint/2010/main" val="14194497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088325-16E5-1330-8AFF-037620E0AB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50F55C8-CE6F-28B7-3254-BECED28FCDA7}"/>
              </a:ext>
            </a:extLst>
          </p:cNvPr>
          <p:cNvSpPr txBox="1"/>
          <p:nvPr/>
        </p:nvSpPr>
        <p:spPr>
          <a:xfrm>
            <a:off x="3164092" y="177768"/>
            <a:ext cx="5863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chemeClr val="accent3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Unit 3: Family &amp; Friends – Vocabulary Test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EB0D80-9FBB-47DF-1332-FC254E89F33F}"/>
              </a:ext>
            </a:extLst>
          </p:cNvPr>
          <p:cNvSpPr txBox="1"/>
          <p:nvPr/>
        </p:nvSpPr>
        <p:spPr>
          <a:xfrm>
            <a:off x="6129122" y="3028890"/>
            <a:ext cx="55739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latin typeface="Source Sans Pro" panose="020B0503030403020204" pitchFamily="34" charset="0"/>
              </a:rPr>
              <a:t>24. Thien Nghi is Phi Long’s ___classmate_______.</a:t>
            </a:r>
          </a:p>
        </p:txBody>
      </p:sp>
      <p:pic>
        <p:nvPicPr>
          <p:cNvPr id="2052" name="Picture 4" descr="School Boy And Girl Vector Art, Icons, and Graphics for Free Download">
            <a:extLst>
              <a:ext uri="{FF2B5EF4-FFF2-40B4-BE49-F238E27FC236}">
                <a16:creationId xmlns:a16="http://schemas.microsoft.com/office/drawing/2014/main" id="{3383904A-0BD3-6266-1963-F8E509B09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620" y="872528"/>
            <a:ext cx="5112944" cy="5112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2873C28-D2DD-E0B6-961B-637A06F75D1A}"/>
              </a:ext>
            </a:extLst>
          </p:cNvPr>
          <p:cNvSpPr txBox="1"/>
          <p:nvPr/>
        </p:nvSpPr>
        <p:spPr>
          <a:xfrm>
            <a:off x="984564" y="1294151"/>
            <a:ext cx="11248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chemeClr val="bg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Phi Long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3D1B00-5001-4198-16C9-4A497176712D}"/>
              </a:ext>
            </a:extLst>
          </p:cNvPr>
          <p:cNvSpPr txBox="1"/>
          <p:nvPr/>
        </p:nvSpPr>
        <p:spPr>
          <a:xfrm>
            <a:off x="4070287" y="1294151"/>
            <a:ext cx="14070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chemeClr val="bg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Thien Nghi</a:t>
            </a:r>
          </a:p>
        </p:txBody>
      </p:sp>
    </p:spTree>
    <p:extLst>
      <p:ext uri="{BB962C8B-B14F-4D97-AF65-F5344CB8AC3E}">
        <p14:creationId xmlns:p14="http://schemas.microsoft.com/office/powerpoint/2010/main" val="34014225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B36D98-170B-FEDC-5D43-C5EE872E82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7123BD5-20A7-1E8F-B571-92A9C9626036}"/>
              </a:ext>
            </a:extLst>
          </p:cNvPr>
          <p:cNvSpPr txBox="1"/>
          <p:nvPr/>
        </p:nvSpPr>
        <p:spPr>
          <a:xfrm>
            <a:off x="3164092" y="177768"/>
            <a:ext cx="5863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chemeClr val="accent3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Unit 3: Family &amp; Friends – Vocabulary Test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7F3580A-1FBB-E87F-512A-15EC7F63766A}"/>
              </a:ext>
            </a:extLst>
          </p:cNvPr>
          <p:cNvSpPr txBox="1"/>
          <p:nvPr/>
        </p:nvSpPr>
        <p:spPr>
          <a:xfrm>
            <a:off x="1542709" y="1234622"/>
            <a:ext cx="93057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>
                <a:solidFill>
                  <a:srgbClr val="FF000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Look around. There is a man in a black pink T-shirt.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76DACB-DD77-6473-CF81-ACFB079526ED}"/>
              </a:ext>
            </a:extLst>
          </p:cNvPr>
          <p:cNvSpPr txBox="1"/>
          <p:nvPr/>
        </p:nvSpPr>
        <p:spPr>
          <a:xfrm>
            <a:off x="3036707" y="4434100"/>
            <a:ext cx="54104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latin typeface="Source Sans Pro" panose="020B0503030403020204" pitchFamily="34" charset="0"/>
                <a:ea typeface="Source Sans Pro" panose="020B0503030403020204" pitchFamily="34" charset="0"/>
              </a:rPr>
              <a:t>25. He is our ________uncle/teacher__________.</a:t>
            </a:r>
          </a:p>
        </p:txBody>
      </p:sp>
      <p:pic>
        <p:nvPicPr>
          <p:cNvPr id="8" name="Picture 7" descr="A person in a suit holding a coat&#10;&#10;AI-generated content may be incorrect.">
            <a:extLst>
              <a:ext uri="{FF2B5EF4-FFF2-40B4-BE49-F238E27FC236}">
                <a16:creationId xmlns:a16="http://schemas.microsoft.com/office/drawing/2014/main" id="{E0D91A9B-F70C-58DB-9E78-EB73161C53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7175" y="2043395"/>
            <a:ext cx="4057650" cy="2028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3029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2693E6-09BD-929C-874C-CD9C7BAB3D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49562AB-F717-9E91-7787-380615CEFF3C}"/>
              </a:ext>
            </a:extLst>
          </p:cNvPr>
          <p:cNvSpPr txBox="1"/>
          <p:nvPr/>
        </p:nvSpPr>
        <p:spPr>
          <a:xfrm>
            <a:off x="3164092" y="177768"/>
            <a:ext cx="5863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chemeClr val="accent3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Unit 3: Family &amp; Friends – Vocabulary Test</a:t>
            </a:r>
          </a:p>
        </p:txBody>
      </p:sp>
      <p:pic>
        <p:nvPicPr>
          <p:cNvPr id="1026" name="Picture 2" descr="Định Nghĩa và Ý Nghĩa của &quot;Neighbor&quot; | Từ điển hình ảnh">
            <a:extLst>
              <a:ext uri="{FF2B5EF4-FFF2-40B4-BE49-F238E27FC236}">
                <a16:creationId xmlns:a16="http://schemas.microsoft.com/office/drawing/2014/main" id="{85B9F2A9-2513-FE6B-4BC7-4F2E069B2C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218" y="1297474"/>
            <a:ext cx="5496445" cy="4397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7BC03B0-42D8-CE54-7B11-20FEA98E696F}"/>
              </a:ext>
            </a:extLst>
          </p:cNvPr>
          <p:cNvSpPr txBox="1"/>
          <p:nvPr/>
        </p:nvSpPr>
        <p:spPr>
          <a:xfrm>
            <a:off x="6499812" y="3295997"/>
            <a:ext cx="45945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latin typeface="Source Sans Pro" panose="020B0503030403020204" pitchFamily="34" charset="0"/>
                <a:ea typeface="Source Sans Pro" panose="020B0503030403020204" pitchFamily="34" charset="0"/>
              </a:rPr>
              <a:t>26. They are _____neighbors__________.</a:t>
            </a:r>
          </a:p>
        </p:txBody>
      </p:sp>
    </p:spTree>
    <p:extLst>
      <p:ext uri="{BB962C8B-B14F-4D97-AF65-F5344CB8AC3E}">
        <p14:creationId xmlns:p14="http://schemas.microsoft.com/office/powerpoint/2010/main" val="32574412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00F2D2-4628-E109-D0F3-4AB1A4BB5E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50AB7D5-38E3-1C15-7657-939D152BFA98}"/>
              </a:ext>
            </a:extLst>
          </p:cNvPr>
          <p:cNvSpPr txBox="1"/>
          <p:nvPr/>
        </p:nvSpPr>
        <p:spPr>
          <a:xfrm>
            <a:off x="3164091" y="177768"/>
            <a:ext cx="62605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chemeClr val="accent3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Unit 3: Family &amp; Friends – Pronunciation Test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A6C4BD8D-CB9D-BEEC-DA56-AEFDD46535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8054303"/>
              </p:ext>
            </p:extLst>
          </p:nvPr>
        </p:nvGraphicFramePr>
        <p:xfrm>
          <a:off x="125240" y="1321806"/>
          <a:ext cx="11941520" cy="4401132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388304">
                  <a:extLst>
                    <a:ext uri="{9D8B030D-6E8A-4147-A177-3AD203B41FA5}">
                      <a16:colId xmlns:a16="http://schemas.microsoft.com/office/drawing/2014/main" val="1045396242"/>
                    </a:ext>
                  </a:extLst>
                </a:gridCol>
                <a:gridCol w="2388304">
                  <a:extLst>
                    <a:ext uri="{9D8B030D-6E8A-4147-A177-3AD203B41FA5}">
                      <a16:colId xmlns:a16="http://schemas.microsoft.com/office/drawing/2014/main" val="767388197"/>
                    </a:ext>
                  </a:extLst>
                </a:gridCol>
                <a:gridCol w="2388304">
                  <a:extLst>
                    <a:ext uri="{9D8B030D-6E8A-4147-A177-3AD203B41FA5}">
                      <a16:colId xmlns:a16="http://schemas.microsoft.com/office/drawing/2014/main" val="3835478289"/>
                    </a:ext>
                  </a:extLst>
                </a:gridCol>
                <a:gridCol w="2388304">
                  <a:extLst>
                    <a:ext uri="{9D8B030D-6E8A-4147-A177-3AD203B41FA5}">
                      <a16:colId xmlns:a16="http://schemas.microsoft.com/office/drawing/2014/main" val="4254101642"/>
                    </a:ext>
                  </a:extLst>
                </a:gridCol>
                <a:gridCol w="2388304">
                  <a:extLst>
                    <a:ext uri="{9D8B030D-6E8A-4147-A177-3AD203B41FA5}">
                      <a16:colId xmlns:a16="http://schemas.microsoft.com/office/drawing/2014/main" val="1714710861"/>
                    </a:ext>
                  </a:extLst>
                </a:gridCol>
              </a:tblGrid>
              <a:tr h="424639">
                <a:tc>
                  <a:txBody>
                    <a:bodyPr/>
                    <a:lstStyle/>
                    <a:p>
                      <a:r>
                        <a:rPr lang="en-US" sz="240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Linh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Han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Ngan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Sam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Lam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4830174"/>
                  </a:ext>
                </a:extLst>
              </a:tr>
              <a:tr h="3943932">
                <a:tc>
                  <a:txBody>
                    <a:bodyPr/>
                    <a:lstStyle/>
                    <a:p>
                      <a:r>
                        <a:rPr lang="en-US" sz="240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grandfather</a:t>
                      </a:r>
                    </a:p>
                    <a:p>
                      <a:r>
                        <a:rPr lang="en-US" sz="240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mother</a:t>
                      </a:r>
                    </a:p>
                    <a:p>
                      <a:r>
                        <a:rPr lang="en-US" sz="240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niece</a:t>
                      </a:r>
                    </a:p>
                    <a:p>
                      <a:r>
                        <a:rPr lang="en-US" sz="240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neighbor</a:t>
                      </a:r>
                    </a:p>
                    <a:p>
                      <a:r>
                        <a:rPr lang="en-US" sz="240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nephew</a:t>
                      </a:r>
                    </a:p>
                    <a:p>
                      <a:r>
                        <a:rPr lang="en-US" sz="240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grandson</a:t>
                      </a:r>
                    </a:p>
                    <a:p>
                      <a:r>
                        <a:rPr lang="en-US" sz="240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uncle</a:t>
                      </a:r>
                    </a:p>
                    <a:p>
                      <a:r>
                        <a:rPr lang="en-US" sz="240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daughter</a:t>
                      </a:r>
                    </a:p>
                    <a:p>
                      <a:r>
                        <a:rPr lang="en-US" sz="240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spouse</a:t>
                      </a:r>
                    </a:p>
                    <a:p>
                      <a:r>
                        <a:rPr lang="en-US" sz="240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classmate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father</a:t>
                      </a:r>
                    </a:p>
                    <a:p>
                      <a:r>
                        <a:rPr lang="en-US" sz="240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niece</a:t>
                      </a:r>
                    </a:p>
                    <a:p>
                      <a:r>
                        <a:rPr lang="en-US" sz="240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granddaughter</a:t>
                      </a:r>
                    </a:p>
                    <a:p>
                      <a:r>
                        <a:rPr lang="en-US" sz="240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sister</a:t>
                      </a:r>
                    </a:p>
                    <a:p>
                      <a:r>
                        <a:rPr lang="en-US" sz="240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brother</a:t>
                      </a:r>
                    </a:p>
                    <a:p>
                      <a:r>
                        <a:rPr lang="en-US" sz="240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aunt</a:t>
                      </a:r>
                    </a:p>
                    <a:p>
                      <a:r>
                        <a:rPr lang="en-US" sz="240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son</a:t>
                      </a:r>
                    </a:p>
                    <a:p>
                      <a:r>
                        <a:rPr lang="en-US" sz="240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daughter-in-law</a:t>
                      </a:r>
                    </a:p>
                    <a:p>
                      <a:r>
                        <a:rPr lang="en-US" sz="240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buddy</a:t>
                      </a:r>
                    </a:p>
                    <a:p>
                      <a:r>
                        <a:rPr lang="en-US" sz="240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roommate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brother</a:t>
                      </a:r>
                    </a:p>
                    <a:p>
                      <a:r>
                        <a:rPr lang="en-US" sz="240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niece</a:t>
                      </a:r>
                    </a:p>
                    <a:p>
                      <a:r>
                        <a:rPr lang="en-US" sz="240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grandson</a:t>
                      </a:r>
                    </a:p>
                    <a:p>
                      <a:r>
                        <a:rPr lang="en-US" sz="240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mother-in-law</a:t>
                      </a:r>
                    </a:p>
                    <a:p>
                      <a:r>
                        <a:rPr lang="en-US" sz="240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parent</a:t>
                      </a:r>
                    </a:p>
                    <a:p>
                      <a:r>
                        <a:rPr lang="en-US" sz="240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wife</a:t>
                      </a:r>
                    </a:p>
                    <a:p>
                      <a:r>
                        <a:rPr lang="en-US" sz="240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flatmate</a:t>
                      </a:r>
                    </a:p>
                    <a:p>
                      <a:r>
                        <a:rPr lang="en-US" sz="240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pal</a:t>
                      </a:r>
                    </a:p>
                    <a:p>
                      <a:r>
                        <a:rPr lang="en-US" sz="240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neighbor</a:t>
                      </a:r>
                    </a:p>
                    <a:p>
                      <a:r>
                        <a:rPr lang="en-US" sz="240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teacher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father-in-law</a:t>
                      </a:r>
                    </a:p>
                    <a:p>
                      <a:r>
                        <a:rPr lang="en-US" sz="240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nephew</a:t>
                      </a:r>
                    </a:p>
                    <a:p>
                      <a:r>
                        <a:rPr lang="en-US" sz="240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cousin</a:t>
                      </a:r>
                    </a:p>
                    <a:p>
                      <a:r>
                        <a:rPr lang="en-US" sz="240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grandparents</a:t>
                      </a:r>
                    </a:p>
                    <a:p>
                      <a:r>
                        <a:rPr lang="en-US" sz="240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brother</a:t>
                      </a:r>
                    </a:p>
                    <a:p>
                      <a:r>
                        <a:rPr lang="en-US" sz="240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uncle</a:t>
                      </a:r>
                    </a:p>
                    <a:p>
                      <a:r>
                        <a:rPr lang="en-US" sz="240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spouse</a:t>
                      </a:r>
                    </a:p>
                    <a:p>
                      <a:r>
                        <a:rPr lang="en-US" sz="240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wife</a:t>
                      </a:r>
                    </a:p>
                    <a:p>
                      <a:r>
                        <a:rPr lang="en-US" sz="240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classmate</a:t>
                      </a:r>
                    </a:p>
                    <a:p>
                      <a:r>
                        <a:rPr lang="en-US" sz="240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son-in-law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grandmother</a:t>
                      </a:r>
                    </a:p>
                    <a:p>
                      <a:r>
                        <a:rPr lang="en-US" sz="240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niece</a:t>
                      </a:r>
                    </a:p>
                    <a:p>
                      <a:r>
                        <a:rPr lang="en-US" sz="240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nephew</a:t>
                      </a:r>
                    </a:p>
                    <a:p>
                      <a:r>
                        <a:rPr lang="en-US" sz="240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father</a:t>
                      </a:r>
                    </a:p>
                    <a:p>
                      <a:r>
                        <a:rPr lang="en-US" sz="240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husband</a:t>
                      </a:r>
                    </a:p>
                    <a:p>
                      <a:r>
                        <a:rPr lang="en-US" sz="240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neighbor</a:t>
                      </a:r>
                    </a:p>
                    <a:p>
                      <a:r>
                        <a:rPr lang="en-US" sz="240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roommate</a:t>
                      </a:r>
                    </a:p>
                    <a:p>
                      <a:r>
                        <a:rPr lang="en-US" sz="240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mate</a:t>
                      </a:r>
                    </a:p>
                    <a:p>
                      <a:r>
                        <a:rPr lang="en-US" sz="240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teacher</a:t>
                      </a:r>
                    </a:p>
                    <a:p>
                      <a:r>
                        <a:rPr lang="en-US" sz="240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spouse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77434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595236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250</TotalTime>
  <Words>343</Words>
  <Application>Microsoft Office PowerPoint</Application>
  <PresentationFormat>Widescreen</PresentationFormat>
  <Paragraphs>92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Aptos</vt:lpstr>
      <vt:lpstr>Aptos Display</vt:lpstr>
      <vt:lpstr>Arial</vt:lpstr>
      <vt:lpstr>Source Sans Pro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dm1nh</dc:creator>
  <cp:lastModifiedBy>dm1nh</cp:lastModifiedBy>
  <cp:revision>4</cp:revision>
  <dcterms:created xsi:type="dcterms:W3CDTF">2025-05-12T04:13:21Z</dcterms:created>
  <dcterms:modified xsi:type="dcterms:W3CDTF">2025-05-12T11:55:09Z</dcterms:modified>
</cp:coreProperties>
</file>